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64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6" d="100"/>
          <a:sy n="106" d="100"/>
        </p:scale>
        <p:origin x="9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192855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363779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382491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306338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227986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2449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67916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6813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58936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290551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31DA61-CE68-BF46-849E-85E9136214F4}" type="datetimeFigureOut">
              <a:rPr kumimoji="1" lang="ja-JP" altLang="en-US" smtClean="0"/>
              <a:t>2019/6/26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165818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1DA61-CE68-BF46-849E-85E9136214F4}" type="datetimeFigureOut">
              <a:rPr kumimoji="1" lang="ja-JP" altLang="en-US" smtClean="0"/>
              <a:t>2019/6/26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1B011-0EA8-7E4B-B62F-1083DFE7A909}" type="slidenum">
              <a:rPr kumimoji="1" lang="ja-JP" altLang="en-US" smtClean="0"/>
              <a:t>‹#›</a:t>
            </a:fld>
            <a:endParaRPr kumimoji="1" lang="ja-JP" altLang="en-US"/>
          </a:p>
        </p:txBody>
      </p:sp>
    </p:spTree>
    <p:extLst>
      <p:ext uri="{BB962C8B-B14F-4D97-AF65-F5344CB8AC3E}">
        <p14:creationId xmlns:p14="http://schemas.microsoft.com/office/powerpoint/2010/main" val="4205324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ponsive image">
            <a:extLst>
              <a:ext uri="{FF2B5EF4-FFF2-40B4-BE49-F238E27FC236}">
                <a16:creationId xmlns:a16="http://schemas.microsoft.com/office/drawing/2014/main" id="{4DEA9840-1D39-B744-8973-EFEA00150C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38613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76931309-FF32-2B46-8CC2-4A581FC1DB72}"/>
              </a:ext>
            </a:extLst>
          </p:cNvPr>
          <p:cNvSpPr/>
          <p:nvPr/>
        </p:nvSpPr>
        <p:spPr>
          <a:xfrm>
            <a:off x="3060283" y="0"/>
            <a:ext cx="6083717" cy="400110"/>
          </a:xfrm>
          <a:prstGeom prst="rect">
            <a:avLst/>
          </a:prstGeom>
        </p:spPr>
        <p:txBody>
          <a:bodyPr wrap="none">
            <a:spAutoFit/>
          </a:bodyPr>
          <a:lstStyle/>
          <a:p>
            <a:pPr algn="r"/>
            <a:r>
              <a:rPr lang="ja-JP" altLang="en-US" sz="2000">
                <a:solidFill>
                  <a:schemeClr val="bg1"/>
                </a:solidFill>
                <a:latin typeface="MS Gothic" panose="020B0609070205080204" pitchFamily="49" charset="-128"/>
                <a:ea typeface="MS Gothic" panose="020B0609070205080204" pitchFamily="49" charset="-128"/>
              </a:rPr>
              <a:t>第</a:t>
            </a:r>
            <a:r>
              <a:rPr lang="en-US" altLang="ja-JP" sz="2000" dirty="0">
                <a:solidFill>
                  <a:schemeClr val="bg1"/>
                </a:solidFill>
                <a:latin typeface="MS Gothic" panose="020B0609070205080204" pitchFamily="49" charset="-128"/>
                <a:ea typeface="MS Gothic" panose="020B0609070205080204" pitchFamily="49" charset="-128"/>
              </a:rPr>
              <a:t>22</a:t>
            </a:r>
            <a:r>
              <a:rPr lang="ja-JP" altLang="en-US" sz="2000">
                <a:solidFill>
                  <a:schemeClr val="bg1"/>
                </a:solidFill>
                <a:latin typeface="MS Gothic" panose="020B0609070205080204" pitchFamily="49" charset="-128"/>
                <a:ea typeface="MS Gothic" panose="020B0609070205080204" pitchFamily="49" charset="-128"/>
              </a:rPr>
              <a:t>回 画像の認識・理解シンポジウム </a:t>
            </a:r>
            <a:r>
              <a:rPr lang="en-US" altLang="ja-JP" sz="2000" dirty="0">
                <a:solidFill>
                  <a:schemeClr val="bg1"/>
                </a:solidFill>
                <a:latin typeface="MS Gothic" panose="020B0609070205080204" pitchFamily="49" charset="-128"/>
                <a:ea typeface="MS Gothic" panose="020B0609070205080204" pitchFamily="49" charset="-128"/>
              </a:rPr>
              <a:t>(MIRU2019)</a:t>
            </a:r>
          </a:p>
        </p:txBody>
      </p:sp>
      <p:sp>
        <p:nvSpPr>
          <p:cNvPr id="7" name="正方形/長方形 6">
            <a:extLst>
              <a:ext uri="{FF2B5EF4-FFF2-40B4-BE49-F238E27FC236}">
                <a16:creationId xmlns:a16="http://schemas.microsoft.com/office/drawing/2014/main" id="{3B4746AD-1777-EF44-9E47-6728CC4F887C}"/>
              </a:ext>
            </a:extLst>
          </p:cNvPr>
          <p:cNvSpPr/>
          <p:nvPr/>
        </p:nvSpPr>
        <p:spPr>
          <a:xfrm>
            <a:off x="202268" y="3706361"/>
            <a:ext cx="1620957" cy="584775"/>
          </a:xfrm>
          <a:prstGeom prst="rect">
            <a:avLst/>
          </a:prstGeom>
        </p:spPr>
        <p:txBody>
          <a:bodyPr wrap="none">
            <a:spAutoFit/>
          </a:bodyPr>
          <a:lstStyle/>
          <a:p>
            <a:r>
              <a:rPr lang="en-US" altLang="ja-JP" sz="3200" dirty="0">
                <a:latin typeface="MS Gothic" panose="020B0609070205080204" pitchFamily="49" charset="-128"/>
                <a:ea typeface="MS Gothic" panose="020B0609070205080204" pitchFamily="49" charset="-128"/>
              </a:rPr>
              <a:t>PS9-999</a:t>
            </a:r>
          </a:p>
        </p:txBody>
      </p:sp>
      <p:sp>
        <p:nvSpPr>
          <p:cNvPr id="8" name="正方形/長方形 7">
            <a:extLst>
              <a:ext uri="{FF2B5EF4-FFF2-40B4-BE49-F238E27FC236}">
                <a16:creationId xmlns:a16="http://schemas.microsoft.com/office/drawing/2014/main" id="{6C82BA59-8CA8-6149-8A68-F61A2545CCD0}"/>
              </a:ext>
            </a:extLst>
          </p:cNvPr>
          <p:cNvSpPr/>
          <p:nvPr/>
        </p:nvSpPr>
        <p:spPr>
          <a:xfrm>
            <a:off x="175888" y="4356897"/>
            <a:ext cx="8802410" cy="584775"/>
          </a:xfrm>
          <a:prstGeom prst="rect">
            <a:avLst/>
          </a:prstGeom>
        </p:spPr>
        <p:txBody>
          <a:bodyPr wrap="none">
            <a:spAutoFit/>
          </a:bodyPr>
          <a:lstStyle/>
          <a:p>
            <a:pPr algn="ctr"/>
            <a:r>
              <a:rPr lang="ja-JP" altLang="en-US" sz="3200" dirty="0">
                <a:latin typeface="MS Gothic" panose="020B0609070205080204" pitchFamily="49" charset="-128"/>
                <a:ea typeface="MS Gothic" panose="020B0609070205080204" pitchFamily="49" charset="-128"/>
              </a:rPr>
              <a:t>画像の認識・理解に関するスポットライト発表</a:t>
            </a:r>
            <a:endParaRPr lang="en-US" altLang="ja-JP" sz="3200" dirty="0">
              <a:latin typeface="MS Gothic" panose="020B0609070205080204" pitchFamily="49" charset="-128"/>
              <a:ea typeface="MS Gothic" panose="020B0609070205080204" pitchFamily="49" charset="-128"/>
            </a:endParaRPr>
          </a:p>
        </p:txBody>
      </p:sp>
      <p:sp>
        <p:nvSpPr>
          <p:cNvPr id="9" name="正方形/長方形 8">
            <a:extLst>
              <a:ext uri="{FF2B5EF4-FFF2-40B4-BE49-F238E27FC236}">
                <a16:creationId xmlns:a16="http://schemas.microsoft.com/office/drawing/2014/main" id="{E010B9AB-6867-3D49-935A-B4263615AF1E}"/>
              </a:ext>
            </a:extLst>
          </p:cNvPr>
          <p:cNvSpPr/>
          <p:nvPr/>
        </p:nvSpPr>
        <p:spPr>
          <a:xfrm>
            <a:off x="624730" y="5133359"/>
            <a:ext cx="7904728" cy="523220"/>
          </a:xfrm>
          <a:prstGeom prst="rect">
            <a:avLst/>
          </a:prstGeom>
        </p:spPr>
        <p:txBody>
          <a:bodyPr wrap="none">
            <a:spAutoFit/>
          </a:bodyPr>
          <a:lstStyle/>
          <a:p>
            <a:pPr algn="ctr"/>
            <a:r>
              <a:rPr lang="ja-JP" altLang="en-US" sz="2800" dirty="0">
                <a:latin typeface="MS Gothic" panose="020B0609070205080204" pitchFamily="49" charset="-128"/>
                <a:ea typeface="MS Gothic" panose="020B0609070205080204" pitchFamily="49" charset="-128"/>
              </a:rPr>
              <a:t>画像ミル子（認識大学）・理解進（（株）</a:t>
            </a:r>
            <a:r>
              <a:rPr lang="en-US" altLang="ja-JP" sz="2800" dirty="0">
                <a:latin typeface="MS Gothic" panose="020B0609070205080204" pitchFamily="49" charset="-128"/>
                <a:ea typeface="MS Gothic" panose="020B0609070205080204" pitchFamily="49" charset="-128"/>
              </a:rPr>
              <a:t>CNN</a:t>
            </a:r>
            <a:r>
              <a:rPr lang="ja-JP" altLang="en-US" sz="2800" dirty="0">
                <a:latin typeface="MS Gothic" panose="020B0609070205080204" pitchFamily="49" charset="-128"/>
                <a:ea typeface="MS Gothic" panose="020B0609070205080204" pitchFamily="49" charset="-128"/>
              </a:rPr>
              <a:t>）</a:t>
            </a:r>
            <a:endParaRPr lang="en-US" altLang="ja-JP" sz="28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184263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77AC621-5B96-4770-A346-6CC3AC90C3DC}"/>
              </a:ext>
            </a:extLst>
          </p:cNvPr>
          <p:cNvSpPr txBox="1"/>
          <p:nvPr/>
        </p:nvSpPr>
        <p:spPr>
          <a:xfrm>
            <a:off x="307731" y="914406"/>
            <a:ext cx="8528538" cy="4154984"/>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スポットライト発表の持ち時間は</a:t>
            </a:r>
            <a:r>
              <a:rPr kumimoji="1" lang="en-US" altLang="ja-JP" sz="2400" dirty="0">
                <a:latin typeface="ＭＳ ゴシック" panose="020B0609070205080204" pitchFamily="49" charset="-128"/>
                <a:ea typeface="ＭＳ ゴシック" panose="020B0609070205080204" pitchFamily="49" charset="-128"/>
              </a:rPr>
              <a:t>30</a:t>
            </a:r>
            <a:r>
              <a:rPr kumimoji="1" lang="ja-JP" altLang="en-US" sz="2400" dirty="0">
                <a:latin typeface="ＭＳ ゴシック" panose="020B0609070205080204" pitchFamily="49" charset="-128"/>
                <a:ea typeface="ＭＳ ゴシック" panose="020B0609070205080204" pitchFamily="49" charset="-128"/>
              </a:rPr>
              <a:t>秒です。</a:t>
            </a:r>
            <a:br>
              <a:rPr kumimoji="1" lang="en-US" altLang="ja-JP" sz="2400" dirty="0">
                <a:latin typeface="ＭＳ ゴシック" panose="020B0609070205080204" pitchFamily="49" charset="-128"/>
                <a:ea typeface="ＭＳ ゴシック" panose="020B0609070205080204" pitchFamily="49" charset="-128"/>
              </a:rPr>
            </a:br>
            <a:r>
              <a:rPr kumimoji="1" lang="ja-JP" altLang="en-US" sz="2400" dirty="0">
                <a:latin typeface="ＭＳ ゴシック" panose="020B0609070205080204" pitchFamily="49" charset="-128"/>
                <a:ea typeface="ＭＳ ゴシック" panose="020B0609070205080204" pitchFamily="49" charset="-128"/>
              </a:rPr>
              <a:t>時間が来たら、発表の途中でも交代していただきます。</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限られた時間ですが、研究の魅力（セールスポイント）が伝わり、聴衆がポスターに来てくれるように工夫をお願いします。</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提案手法の詳細より、研究の背景や意義に重点を置いた説明の方が良い印象を与えることが多いように思います。</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時間が無いからと早口になると、伝えたいことが伝わらないことがありますので、ゆっくり目に話す事を意識してください。</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大きな会場ですので、小さな文字は見えません。</a:t>
            </a:r>
            <a:endParaRPr kumimoji="1" lang="en-US" altLang="ja-JP" sz="2400" dirty="0">
              <a:latin typeface="ＭＳ ゴシック" panose="020B0609070205080204" pitchFamily="49" charset="-128"/>
              <a:ea typeface="ＭＳ ゴシック" panose="020B0609070205080204" pitchFamily="49" charset="-128"/>
            </a:endParaRPr>
          </a:p>
        </p:txBody>
      </p:sp>
      <p:sp>
        <p:nvSpPr>
          <p:cNvPr id="8" name="正方形/長方形 7">
            <a:extLst>
              <a:ext uri="{FF2B5EF4-FFF2-40B4-BE49-F238E27FC236}">
                <a16:creationId xmlns:a16="http://schemas.microsoft.com/office/drawing/2014/main" id="{BB15A2BB-A7C5-4096-AB7E-045B76B4F0D1}"/>
              </a:ext>
            </a:extLst>
          </p:cNvPr>
          <p:cNvSpPr/>
          <p:nvPr/>
        </p:nvSpPr>
        <p:spPr>
          <a:xfrm>
            <a:off x="0" y="0"/>
            <a:ext cx="9144000" cy="531861"/>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latin typeface="ＭＳ ゴシック" panose="020B0609070205080204" pitchFamily="49" charset="-128"/>
                <a:ea typeface="ＭＳ ゴシック" panose="020B0609070205080204" pitchFamily="49" charset="-128"/>
              </a:rPr>
              <a:t>PS9-999   </a:t>
            </a:r>
            <a:r>
              <a:rPr lang="ja-JP" altLang="en-US" sz="2400" dirty="0">
                <a:latin typeface="MS Gothic" panose="020B0609070205080204" pitchFamily="49" charset="-128"/>
                <a:ea typeface="MS Gothic" panose="020B0609070205080204" pitchFamily="49" charset="-128"/>
              </a:rPr>
              <a:t>画像の認識・理解に関するスポットライト発表</a:t>
            </a:r>
            <a:endParaRPr lang="en-US" altLang="ja-JP" sz="24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336238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77AC621-5B96-4770-A346-6CC3AC90C3DC}"/>
              </a:ext>
            </a:extLst>
          </p:cNvPr>
          <p:cNvSpPr txBox="1"/>
          <p:nvPr/>
        </p:nvSpPr>
        <p:spPr>
          <a:xfrm>
            <a:off x="307731" y="914406"/>
            <a:ext cx="8528538" cy="4154984"/>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このテンプレートは自由に変更してもらって構いません。</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スライドは複数枚使っても構いません。</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アニメーションや動画を使っても構いませんが、動画ファイルは必ずスライドのファイルに埋め込んでください。</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ファイルサイズは </a:t>
            </a:r>
            <a:r>
              <a:rPr kumimoji="1" lang="en-US" altLang="ja-JP" sz="2400">
                <a:solidFill>
                  <a:srgbClr val="FF0000"/>
                </a:solidFill>
                <a:latin typeface="ＭＳ ゴシック" panose="020B0609070205080204" pitchFamily="49" charset="-128"/>
                <a:ea typeface="ＭＳ ゴシック" panose="020B0609070205080204" pitchFamily="49" charset="-128"/>
              </a:rPr>
              <a:t>10 </a:t>
            </a:r>
            <a:r>
              <a:rPr kumimoji="1" lang="en-US" altLang="ja-JP" sz="2400" dirty="0">
                <a:solidFill>
                  <a:srgbClr val="FF0000"/>
                </a:solidFill>
                <a:latin typeface="ＭＳ ゴシック" panose="020B0609070205080204" pitchFamily="49" charset="-128"/>
                <a:ea typeface="ＭＳ ゴシック" panose="020B0609070205080204" pitchFamily="49" charset="-128"/>
              </a:rPr>
              <a:t>MB</a:t>
            </a:r>
            <a:r>
              <a:rPr kumimoji="1" lang="ja-JP" altLang="en-US" sz="2400" dirty="0">
                <a:solidFill>
                  <a:srgbClr val="FF0000"/>
                </a:solidFill>
                <a:latin typeface="ＭＳ ゴシック" panose="020B0609070205080204" pitchFamily="49" charset="-128"/>
                <a:ea typeface="ＭＳ ゴシック" panose="020B0609070205080204" pitchFamily="49" charset="-128"/>
              </a:rPr>
              <a:t>以下</a:t>
            </a:r>
            <a:r>
              <a:rPr kumimoji="1" lang="ja-JP" altLang="en-US" sz="2400" dirty="0">
                <a:latin typeface="ＭＳ ゴシック" panose="020B0609070205080204" pitchFamily="49" charset="-128"/>
                <a:ea typeface="ＭＳ ゴシック" panose="020B0609070205080204" pitchFamily="49" charset="-128"/>
              </a:rPr>
              <a:t>にしてください。</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スライドは、</a:t>
            </a:r>
            <a:r>
              <a:rPr kumimoji="1" lang="en-US" altLang="ja-JP" sz="2400" dirty="0">
                <a:latin typeface="ＭＳ ゴシック" panose="020B0609070205080204" pitchFamily="49" charset="-128"/>
                <a:ea typeface="ＭＳ ゴシック" panose="020B0609070205080204" pitchFamily="49" charset="-128"/>
              </a:rPr>
              <a:t>7</a:t>
            </a:r>
            <a:r>
              <a:rPr kumimoji="1" lang="ja-JP" altLang="en-US" sz="2400" dirty="0">
                <a:latin typeface="ＭＳ ゴシック" panose="020B0609070205080204" pitchFamily="49" charset="-128"/>
                <a:ea typeface="ＭＳ ゴシック" panose="020B0609070205080204" pitchFamily="49" charset="-128"/>
              </a:rPr>
              <a:t>月</a:t>
            </a:r>
            <a:r>
              <a:rPr kumimoji="1" lang="en-US" altLang="ja-JP" sz="2400" dirty="0">
                <a:latin typeface="ＭＳ ゴシック" panose="020B0609070205080204" pitchFamily="49" charset="-128"/>
                <a:ea typeface="ＭＳ ゴシック" panose="020B0609070205080204" pitchFamily="49" charset="-128"/>
              </a:rPr>
              <a:t>19</a:t>
            </a:r>
            <a:r>
              <a:rPr kumimoji="1" lang="ja-JP" altLang="en-US" sz="2400" dirty="0">
                <a:latin typeface="ＭＳ ゴシック" panose="020B0609070205080204" pitchFamily="49" charset="-128"/>
                <a:ea typeface="ＭＳ ゴシック" panose="020B0609070205080204" pitchFamily="49" charset="-128"/>
              </a:rPr>
              <a:t>日（金）までに</a:t>
            </a:r>
            <a:r>
              <a:rPr kumimoji="1" lang="en-US" altLang="ja-JP" sz="2400" dirty="0" err="1">
                <a:latin typeface="ＭＳ ゴシック" panose="020B0609070205080204" pitchFamily="49" charset="-128"/>
                <a:ea typeface="ＭＳ ゴシック" panose="020B0609070205080204" pitchFamily="49" charset="-128"/>
              </a:rPr>
              <a:t>EasyChair</a:t>
            </a:r>
            <a:r>
              <a:rPr kumimoji="1" lang="ja-JP" altLang="en-US" sz="2400" dirty="0">
                <a:latin typeface="ＭＳ ゴシック" panose="020B0609070205080204" pitchFamily="49" charset="-128"/>
                <a:ea typeface="ＭＳ ゴシック" panose="020B0609070205080204" pitchFamily="49" charset="-128"/>
              </a:rPr>
              <a:t>にアップロードしてください。</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スポットライト発表を希望されない場合は、</a:t>
            </a:r>
            <a:r>
              <a:rPr kumimoji="1" lang="en-US" altLang="ja-JP" sz="2400" dirty="0" err="1">
                <a:latin typeface="ＭＳ ゴシック" panose="020B0609070205080204" pitchFamily="49" charset="-128"/>
                <a:ea typeface="ＭＳ ゴシック" panose="020B0609070205080204" pitchFamily="49" charset="-128"/>
              </a:rPr>
              <a:t>EasyChair</a:t>
            </a:r>
            <a:r>
              <a:rPr kumimoji="1" lang="ja-JP" altLang="en-US" sz="2400" dirty="0">
                <a:latin typeface="ＭＳ ゴシック" panose="020B0609070205080204" pitchFamily="49" charset="-128"/>
                <a:ea typeface="ＭＳ ゴシック" panose="020B0609070205080204" pitchFamily="49" charset="-128"/>
              </a:rPr>
              <a:t>で意思表示をお願いします。</a:t>
            </a:r>
            <a:endParaRPr kumimoji="1" lang="en-US" altLang="ja-JP" sz="2400" dirty="0">
              <a:latin typeface="ＭＳ ゴシック" panose="020B0609070205080204" pitchFamily="49" charset="-128"/>
              <a:ea typeface="ＭＳ ゴシック" panose="020B0609070205080204" pitchFamily="49" charset="-128"/>
            </a:endParaRPr>
          </a:p>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提出していただいたスライドは、運営側で１つのファイルに結合します。</a:t>
            </a:r>
            <a:endParaRPr kumimoji="1" lang="en-US" altLang="ja-JP" sz="24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60C45EF8-62B9-41EB-9A77-3F3070E6A60D}"/>
              </a:ext>
            </a:extLst>
          </p:cNvPr>
          <p:cNvSpPr/>
          <p:nvPr/>
        </p:nvSpPr>
        <p:spPr>
          <a:xfrm>
            <a:off x="0" y="0"/>
            <a:ext cx="9144000" cy="531861"/>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latin typeface="ＭＳ ゴシック" panose="020B0609070205080204" pitchFamily="49" charset="-128"/>
                <a:ea typeface="ＭＳ ゴシック" panose="020B0609070205080204" pitchFamily="49" charset="-128"/>
              </a:rPr>
              <a:t>PS9-999   </a:t>
            </a:r>
            <a:r>
              <a:rPr lang="ja-JP" altLang="en-US" sz="2400" dirty="0">
                <a:latin typeface="MS Gothic" panose="020B0609070205080204" pitchFamily="49" charset="-128"/>
                <a:ea typeface="MS Gothic" panose="020B0609070205080204" pitchFamily="49" charset="-128"/>
              </a:rPr>
              <a:t>画像の認識・理解に関するスポットライト発表</a:t>
            </a:r>
            <a:endParaRPr lang="en-US" altLang="ja-JP" sz="24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6445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77AC621-5B96-4770-A346-6CC3AC90C3DC}"/>
              </a:ext>
            </a:extLst>
          </p:cNvPr>
          <p:cNvSpPr txBox="1"/>
          <p:nvPr/>
        </p:nvSpPr>
        <p:spPr>
          <a:xfrm>
            <a:off x="307731" y="914406"/>
            <a:ext cx="8528538" cy="341632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a:latin typeface="ＭＳ ゴシック" panose="020B0609070205080204" pitchFamily="49" charset="-128"/>
                <a:ea typeface="ＭＳ ゴシック" panose="020B0609070205080204" pitchFamily="49" charset="-128"/>
              </a:rPr>
              <a:t>プレゼンテーションに使用する</a:t>
            </a:r>
            <a:r>
              <a:rPr kumimoji="1" lang="en-US" altLang="ja-JP" sz="2400" dirty="0">
                <a:latin typeface="ＭＳ ゴシック" panose="020B0609070205080204" pitchFamily="49" charset="-128"/>
                <a:ea typeface="ＭＳ ゴシック" panose="020B0609070205080204" pitchFamily="49" charset="-128"/>
              </a:rPr>
              <a:t>PC</a:t>
            </a:r>
            <a:r>
              <a:rPr kumimoji="1" lang="ja-JP" altLang="en-US" sz="2400" dirty="0">
                <a:latin typeface="ＭＳ ゴシック" panose="020B0609070205080204" pitchFamily="49" charset="-128"/>
                <a:ea typeface="ＭＳ ゴシック" panose="020B0609070205080204" pitchFamily="49" charset="-128"/>
              </a:rPr>
              <a:t>の環境は</a:t>
            </a:r>
            <a:br>
              <a:rPr kumimoji="1" lang="en-US" altLang="ja-JP" sz="2400" dirty="0">
                <a:latin typeface="ＭＳ ゴシック" panose="020B0609070205080204" pitchFamily="49" charset="-128"/>
                <a:ea typeface="ＭＳ ゴシック" panose="020B0609070205080204" pitchFamily="49" charset="-128"/>
              </a:rPr>
            </a:br>
            <a:endParaRPr kumimoji="1" lang="en-US" altLang="ja-JP" sz="2400" dirty="0">
              <a:latin typeface="ＭＳ ゴシック" panose="020B0609070205080204" pitchFamily="49" charset="-128"/>
              <a:ea typeface="ＭＳ ゴシック" panose="020B0609070205080204" pitchFamily="49" charset="-128"/>
            </a:endParaRPr>
          </a:p>
          <a:p>
            <a:pPr marL="742950" lvl="1" indent="-285750">
              <a:buFont typeface="Arial" panose="020B0604020202020204" pitchFamily="34" charset="0"/>
              <a:buChar char="•"/>
            </a:pPr>
            <a:r>
              <a:rPr kumimoji="1" lang="en-US" altLang="ja-JP" sz="2400" dirty="0">
                <a:latin typeface="ＭＳ ゴシック" panose="020B0609070205080204" pitchFamily="49" charset="-128"/>
                <a:ea typeface="ＭＳ ゴシック" panose="020B0609070205080204" pitchFamily="49" charset="-128"/>
              </a:rPr>
              <a:t>OS: Windows 10 </a:t>
            </a:r>
            <a:r>
              <a:rPr kumimoji="1" lang="en-US" altLang="ja-JP" sz="2400" dirty="0">
                <a:solidFill>
                  <a:srgbClr val="FF0000"/>
                </a:solidFill>
                <a:latin typeface="ＭＳ ゴシック" panose="020B0609070205080204" pitchFamily="49" charset="-128"/>
                <a:ea typeface="ＭＳ ゴシック" panose="020B0609070205080204" pitchFamily="49" charset="-128"/>
              </a:rPr>
              <a:t>Home</a:t>
            </a:r>
            <a:r>
              <a:rPr kumimoji="1" lang="en-US" altLang="ja-JP" sz="2400" dirty="0">
                <a:latin typeface="ＭＳ ゴシック" panose="020B0609070205080204" pitchFamily="49" charset="-128"/>
                <a:ea typeface="ＭＳ ゴシック" panose="020B0609070205080204" pitchFamily="49" charset="-128"/>
              </a:rPr>
              <a:t>(64bit)</a:t>
            </a:r>
          </a:p>
          <a:p>
            <a:pPr marL="742950" lvl="1" indent="-285750">
              <a:buFont typeface="Arial" panose="020B0604020202020204" pitchFamily="34" charset="0"/>
              <a:buChar char="•"/>
            </a:pPr>
            <a:r>
              <a:rPr kumimoji="1" lang="en-US" altLang="ja-JP" sz="2400" dirty="0">
                <a:latin typeface="ＭＳ ゴシック" panose="020B0609070205080204" pitchFamily="49" charset="-128"/>
                <a:ea typeface="ＭＳ ゴシック" panose="020B0609070205080204" pitchFamily="49" charset="-128"/>
              </a:rPr>
              <a:t>PowerPoint </a:t>
            </a:r>
            <a:r>
              <a:rPr kumimoji="1" lang="en-US" altLang="ja-JP" sz="2400" dirty="0">
                <a:solidFill>
                  <a:srgbClr val="FF0000"/>
                </a:solidFill>
                <a:latin typeface="ＭＳ ゴシック" panose="020B0609070205080204" pitchFamily="49" charset="-128"/>
                <a:ea typeface="ＭＳ ゴシック" panose="020B0609070205080204" pitchFamily="49" charset="-128"/>
              </a:rPr>
              <a:t>2019</a:t>
            </a:r>
          </a:p>
          <a:p>
            <a:pPr marL="285750" indent="-285750">
              <a:buFont typeface="Arial" panose="020B0604020202020204" pitchFamily="34" charset="0"/>
              <a:buChar char="•"/>
            </a:pPr>
            <a:r>
              <a:rPr kumimoji="1" lang="en-US" altLang="ja-JP" sz="2400" dirty="0">
                <a:solidFill>
                  <a:schemeClr val="bg1"/>
                </a:solidFill>
                <a:latin typeface="ＭＳ ゴシック" panose="020B0609070205080204" pitchFamily="49" charset="-128"/>
                <a:ea typeface="ＭＳ ゴシック" panose="020B0609070205080204" pitchFamily="49" charset="-128"/>
              </a:rPr>
              <a:t> </a:t>
            </a:r>
            <a:br>
              <a:rPr kumimoji="1" lang="en-US" altLang="ja-JP" sz="2400" dirty="0">
                <a:latin typeface="ＭＳ ゴシック" panose="020B0609070205080204" pitchFamily="49" charset="-128"/>
                <a:ea typeface="ＭＳ ゴシック" panose="020B0609070205080204" pitchFamily="49" charset="-128"/>
              </a:rPr>
            </a:br>
            <a:r>
              <a:rPr kumimoji="1" lang="ja-JP" altLang="en-US" sz="2400" dirty="0">
                <a:latin typeface="ＭＳ ゴシック" panose="020B0609070205080204" pitchFamily="49" charset="-128"/>
                <a:ea typeface="ＭＳ ゴシック" panose="020B0609070205080204" pitchFamily="49" charset="-128"/>
              </a:rPr>
              <a:t>を予定しています</a:t>
            </a:r>
            <a:r>
              <a:rPr kumimoji="1" lang="ja-JP" altLang="en-US" sz="2400" dirty="0">
                <a:solidFill>
                  <a:srgbClr val="FF0000"/>
                </a:solidFill>
                <a:latin typeface="ＭＳ ゴシック" panose="020B0609070205080204" pitchFamily="49" charset="-128"/>
                <a:ea typeface="ＭＳ ゴシック" panose="020B0609070205080204" pitchFamily="49" charset="-128"/>
              </a:rPr>
              <a:t>（朱書き部分は、当初のものから変更になりました）</a:t>
            </a:r>
            <a:r>
              <a:rPr kumimoji="1" lang="ja-JP" altLang="en-US" sz="2400" dirty="0">
                <a:latin typeface="ＭＳ ゴシック" panose="020B0609070205080204" pitchFamily="49" charset="-128"/>
                <a:ea typeface="ＭＳ ゴシック" panose="020B0609070205080204" pitchFamily="49" charset="-128"/>
              </a:rPr>
              <a:t>。</a:t>
            </a:r>
            <a:r>
              <a:rPr kumimoji="1" lang="en-US" altLang="ja-JP" sz="2400" dirty="0">
                <a:latin typeface="ＭＳ ゴシック" panose="020B0609070205080204" pitchFamily="49" charset="-128"/>
                <a:ea typeface="ＭＳ ゴシック" panose="020B0609070205080204" pitchFamily="49" charset="-128"/>
              </a:rPr>
              <a:t>OS</a:t>
            </a:r>
            <a:r>
              <a:rPr kumimoji="1" lang="ja-JP" altLang="en-US" sz="2400" dirty="0">
                <a:latin typeface="ＭＳ ゴシック" panose="020B0609070205080204" pitchFamily="49" charset="-128"/>
                <a:ea typeface="ＭＳ ゴシック" panose="020B0609070205080204" pitchFamily="49" charset="-128"/>
              </a:rPr>
              <a:t>や</a:t>
            </a:r>
            <a:r>
              <a:rPr kumimoji="1" lang="en-US" altLang="ja-JP" sz="2400" dirty="0">
                <a:latin typeface="ＭＳ ゴシック" panose="020B0609070205080204" pitchFamily="49" charset="-128"/>
                <a:ea typeface="ＭＳ ゴシック" panose="020B0609070205080204" pitchFamily="49" charset="-128"/>
              </a:rPr>
              <a:t>PowerPoint</a:t>
            </a:r>
            <a:r>
              <a:rPr kumimoji="1" lang="ja-JP" altLang="en-US" sz="2400" dirty="0">
                <a:latin typeface="ＭＳ ゴシック" panose="020B0609070205080204" pitchFamily="49" charset="-128"/>
                <a:ea typeface="ＭＳ ゴシック" panose="020B0609070205080204" pitchFamily="49" charset="-128"/>
              </a:rPr>
              <a:t>のバージョンが変わると、テキスト領域の大きさなどが変化する場合がありますので、可能であれば同じ環境で事前に動作確認をお願いします。</a:t>
            </a:r>
            <a:endParaRPr kumimoji="1" lang="en-US" altLang="ja-JP" sz="24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60C45EF8-62B9-41EB-9A77-3F3070E6A60D}"/>
              </a:ext>
            </a:extLst>
          </p:cNvPr>
          <p:cNvSpPr/>
          <p:nvPr/>
        </p:nvSpPr>
        <p:spPr>
          <a:xfrm>
            <a:off x="0" y="0"/>
            <a:ext cx="9144000" cy="531861"/>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latin typeface="ＭＳ ゴシック" panose="020B0609070205080204" pitchFamily="49" charset="-128"/>
                <a:ea typeface="ＭＳ ゴシック" panose="020B0609070205080204" pitchFamily="49" charset="-128"/>
              </a:rPr>
              <a:t>PS9-999   </a:t>
            </a:r>
            <a:r>
              <a:rPr lang="ja-JP" altLang="en-US" sz="2400" dirty="0">
                <a:latin typeface="MS Gothic" panose="020B0609070205080204" pitchFamily="49" charset="-128"/>
                <a:ea typeface="MS Gothic" panose="020B0609070205080204" pitchFamily="49" charset="-128"/>
              </a:rPr>
              <a:t>画像の認識・理解に関するスポットライト発表</a:t>
            </a:r>
            <a:endParaRPr lang="en-US" altLang="ja-JP" sz="24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1985749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1173</TotalTime>
  <Words>180</Words>
  <Application>Microsoft Office PowerPoint</Application>
  <PresentationFormat>画面に合わせる (4:3)</PresentationFormat>
  <Paragraphs>23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MS Gothic</vt:lpstr>
      <vt:lpstr>MS Gothic</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岩村 雅一</dc:creator>
  <cp:lastModifiedBy>岩村 雅一</cp:lastModifiedBy>
  <cp:revision>52</cp:revision>
  <dcterms:created xsi:type="dcterms:W3CDTF">2019-06-12T08:31:22Z</dcterms:created>
  <dcterms:modified xsi:type="dcterms:W3CDTF">2019-06-26T00:53:35Z</dcterms:modified>
</cp:coreProperties>
</file>